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10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3F0C0-F98D-4A1D-A431-EF3DF1FAA2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B7C1A4-5668-4A46-BB0B-BEA005BCE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A5089-28DB-4CEA-8964-237BA2E7E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DD54-040E-4A27-B1BB-B2C47A40902E}" type="datetimeFigureOut">
              <a:rPr lang="en-US" smtClean="0"/>
              <a:t>6/28/2023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C56EE-F63B-4C80-87B9-199009EDB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BF856-2895-47C4-AE5A-3E16759D7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2D47-E75A-40FF-91DD-BD1FD51283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755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F785F-C858-4B6E-ACBF-EA7355A15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BD5557-92AF-4C75-BEC0-CA5C5E94B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9F68B-2923-4BB1-9058-7F259F66A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DD54-040E-4A27-B1BB-B2C47A40902E}" type="datetimeFigureOut">
              <a:rPr lang="en-US" smtClean="0"/>
              <a:t>6/28/2023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2F175D-DBA0-4D08-92C6-458B49685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CD4E4E-A29F-4860-8148-4605F9729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2D47-E75A-40FF-91DD-BD1FD51283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517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0DCBE0-A0A1-4E8A-B3DD-5986F4E86D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93116C-455A-47C3-928B-E187A19118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13A5C-A7A4-4717-BBC7-AC47972EF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DD54-040E-4A27-B1BB-B2C47A40902E}" type="datetimeFigureOut">
              <a:rPr lang="en-US" smtClean="0"/>
              <a:t>6/28/2023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4210C-6264-4A21-B095-3A5460356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ECDB1C-6AD4-40D5-9381-7001A36BE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2D47-E75A-40FF-91DD-BD1FD51283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98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A1C6E-5B5C-46C5-B093-742DE6496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D50F6-246D-4293-BF1A-AA549BAE8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03AC8-9E5D-429D-8453-76BE4AC4E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DD54-040E-4A27-B1BB-B2C47A40902E}" type="datetimeFigureOut">
              <a:rPr lang="en-US" smtClean="0"/>
              <a:t>6/28/2023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0D5BA-1201-4D3E-A2FF-7BB95ED5D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342D1-7D65-4851-9844-4CA4CA6F0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2D47-E75A-40FF-91DD-BD1FD51283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102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1B41D-C53C-4E12-B08D-BD2C53B79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3F714C-CA93-4730-85BC-30E128D35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E5E41-9E61-45B6-B2AD-C24700323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DD54-040E-4A27-B1BB-B2C47A40902E}" type="datetimeFigureOut">
              <a:rPr lang="en-US" smtClean="0"/>
              <a:t>6/28/2023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39274-C3EE-4566-BF51-0BA4BAE41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00EA2-553A-441A-95DD-E43F083B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2D47-E75A-40FF-91DD-BD1FD51283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24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5C4B7-CA6E-44BB-9B48-7E44FCD8B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C4449-9492-4C9E-BC93-74C5E48A3E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1CD538-CE50-47C0-A9FB-EA0B34669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4E5252-27C1-4095-88C0-2DD75D0AC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DD54-040E-4A27-B1BB-B2C47A40902E}" type="datetimeFigureOut">
              <a:rPr lang="en-US" smtClean="0"/>
              <a:t>6/28/2023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207570-8657-4A17-B9A3-1DB59E4E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6087B-A411-4434-8BC4-6F5467F5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2D47-E75A-40FF-91DD-BD1FD51283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775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BCA59-F6CA-4CB5-84B9-D0D0274D6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9977C-D8FC-4E35-9AFB-EAE0A45D7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8C967F-0ADD-4E3F-9259-5F77447738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11972A-8FEA-4054-83CD-BD1990FFBD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AB8F57-30BB-4010-8758-458B04E3B4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DA99A0-8744-45C3-AA08-95721C9F9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DD54-040E-4A27-B1BB-B2C47A40902E}" type="datetimeFigureOut">
              <a:rPr lang="en-US" smtClean="0"/>
              <a:t>6/28/2023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E36530-1533-4892-AB9A-AFBA1B135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5192B2-9006-449A-A34B-32BED8061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2D47-E75A-40FF-91DD-BD1FD51283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108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9D719-C2AB-4484-924B-3FF745D80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F2BAD4-181C-41A0-970C-EE92229B1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DD54-040E-4A27-B1BB-B2C47A40902E}" type="datetimeFigureOut">
              <a:rPr lang="en-US" smtClean="0"/>
              <a:t>6/28/2023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8846CC-1217-4A05-81C5-13F5FB5D7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71503F-37D7-4B98-A64E-341E35EA2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2D47-E75A-40FF-91DD-BD1FD51283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636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C7ED02-99CE-4CF9-8B1D-D0D3DBC47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DD54-040E-4A27-B1BB-B2C47A40902E}" type="datetimeFigureOut">
              <a:rPr lang="en-US" smtClean="0"/>
              <a:t>6/28/2023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6C17E6-6129-482C-906A-343CAC2FF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CB7F96-5435-42B1-913D-F3B1447FF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2D47-E75A-40FF-91DD-BD1FD51283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68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AF36A-C670-4BA2-89AD-B0131D766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5687C-7241-4F60-90DE-7C997C52C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E6D90F-617E-4D06-803E-59DC0084A3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6B5A26-F465-4E1D-8BE3-D872F86D0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DD54-040E-4A27-B1BB-B2C47A40902E}" type="datetimeFigureOut">
              <a:rPr lang="en-US" smtClean="0"/>
              <a:t>6/28/2023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21FB18-ADD8-4929-A739-2FC1D4F95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A07132-B18E-44A6-A91C-21029FEBA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2D47-E75A-40FF-91DD-BD1FD51283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260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B23A7-B7EB-4901-B534-8BA12D561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010A58-F8F2-4F97-8283-5324AA5B69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0F995A-8F2F-4EF5-B7DF-C3E0CA0521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3FC583-16CB-47B3-98B9-8D0796438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DD54-040E-4A27-B1BB-B2C47A40902E}" type="datetimeFigureOut">
              <a:rPr lang="en-US" smtClean="0"/>
              <a:t>6/28/2023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E58255-2DEA-4740-B0DF-701E0AEEF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13D841-0466-496D-B141-4DD64FECA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2D47-E75A-40FF-91DD-BD1FD51283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895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F3661A-B413-40C5-A410-6E4148BA5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E5B976-5742-4A55-B7AF-987CE4876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440CE-22A2-410A-B0A7-1B4525B269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2DD54-040E-4A27-B1BB-B2C47A40902E}" type="datetimeFigureOut">
              <a:rPr lang="en-US" smtClean="0"/>
              <a:t>6/28/2023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C473E-409B-4388-9652-C14683748A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4537C-6394-42E8-8E4C-08094AB21A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B2D47-E75A-40FF-91DD-BD1FD51283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120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Employee.purchasing@doas.ga.gov" TargetMode="External"/><Relationship Id="rId13" Type="http://schemas.openxmlformats.org/officeDocument/2006/relationships/hyperlink" Target="mailto:Son.Truong@doas.ga.gov" TargetMode="External"/><Relationship Id="rId3" Type="http://schemas.openxmlformats.org/officeDocument/2006/relationships/hyperlink" Target="https://doas.ga.gov/human-resources-administration/new-hire-orientation-supporting-tools" TargetMode="External"/><Relationship Id="rId7" Type="http://schemas.openxmlformats.org/officeDocument/2006/relationships/hyperlink" Target="mailto:EEDiscounts@doas.ga.gov" TargetMode="External"/><Relationship Id="rId12" Type="http://schemas.openxmlformats.org/officeDocument/2006/relationships/hyperlink" Target="mailto:Leneequa.morris@doas.ga.gov" TargetMode="External"/><Relationship Id="rId2" Type="http://schemas.openxmlformats.org/officeDocument/2006/relationships/hyperlink" Target="https://team.georgia.gov/my-benefits/" TargetMode="External"/><Relationship Id="rId16" Type="http://schemas.openxmlformats.org/officeDocument/2006/relationships/hyperlink" Target="mailto:Barbara.Heard@doas.ga.gov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Flex.emailsupport@doas.ga.gov" TargetMode="External"/><Relationship Id="rId11" Type="http://schemas.openxmlformats.org/officeDocument/2006/relationships/hyperlink" Target="mailto:Carla.gracen@doas.ga.gov" TargetMode="External"/><Relationship Id="rId5" Type="http://schemas.openxmlformats.org/officeDocument/2006/relationships/hyperlink" Target="mailto:HRA.FlexBenefits@doas.ga.gov" TargetMode="External"/><Relationship Id="rId15" Type="http://schemas.openxmlformats.org/officeDocument/2006/relationships/hyperlink" Target="mailto:Monica.Laws-Smith@doas.ga.gov" TargetMode="External"/><Relationship Id="rId10" Type="http://schemas.openxmlformats.org/officeDocument/2006/relationships/image" Target="../media/image2.jpg"/><Relationship Id="rId4" Type="http://schemas.openxmlformats.org/officeDocument/2006/relationships/hyperlink" Target="https://doas.ga.gov/human-resources-administration/employee-benefits-information/flexible-benefits/flexible-benefits-resources" TargetMode="External"/><Relationship Id="rId9" Type="http://schemas.openxmlformats.org/officeDocument/2006/relationships/image" Target="../media/image1.jpg"/><Relationship Id="rId14" Type="http://schemas.openxmlformats.org/officeDocument/2006/relationships/hyperlink" Target="mailto:Marcie.Akins@doas.ga.gov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breeze.ga/" TargetMode="External"/><Relationship Id="rId7" Type="http://schemas.openxmlformats.org/officeDocument/2006/relationships/image" Target="../media/image6.sv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7C80B-E2D9-41B2-A7A7-9470BECAE3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FEED14-09D8-4720-AA18-69D7E3E89A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+mj-lt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18CD8D9-CBAA-43BF-9115-E98169A0CE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547510"/>
              </p:ext>
            </p:extLst>
          </p:nvPr>
        </p:nvGraphicFramePr>
        <p:xfrm>
          <a:off x="-8444" y="-9277"/>
          <a:ext cx="12192000" cy="6876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7301">
                  <a:extLst>
                    <a:ext uri="{9D8B030D-6E8A-4147-A177-3AD203B41FA5}">
                      <a16:colId xmlns:a16="http://schemas.microsoft.com/office/drawing/2014/main" val="1687258231"/>
                    </a:ext>
                  </a:extLst>
                </a:gridCol>
                <a:gridCol w="4200699">
                  <a:extLst>
                    <a:ext uri="{9D8B030D-6E8A-4147-A177-3AD203B41FA5}">
                      <a16:colId xmlns:a16="http://schemas.microsoft.com/office/drawing/2014/main" val="243054784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777392924"/>
                    </a:ext>
                  </a:extLst>
                </a:gridCol>
              </a:tblGrid>
              <a:tr h="687655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1008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Aaaaaaaaaaaaaaaaaaaaaaaaaaaaaaaaaaaaaaaaaaaaaaaaaaaaaaaaaaaaaaaa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12051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E3B17BB2-93C1-44C2-8BE2-D3E2DF01DF1B}"/>
              </a:ext>
            </a:extLst>
          </p:cNvPr>
          <p:cNvSpPr/>
          <p:nvPr/>
        </p:nvSpPr>
        <p:spPr>
          <a:xfrm flipV="1">
            <a:off x="8135815" y="6507219"/>
            <a:ext cx="4063150" cy="369333"/>
          </a:xfrm>
          <a:prstGeom prst="rect">
            <a:avLst/>
          </a:prstGeom>
          <a:solidFill>
            <a:srgbClr val="A100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2D15EAC-F2F8-4403-B38D-568D00213781}"/>
              </a:ext>
            </a:extLst>
          </p:cNvPr>
          <p:cNvSpPr/>
          <p:nvPr/>
        </p:nvSpPr>
        <p:spPr>
          <a:xfrm>
            <a:off x="181001" y="0"/>
            <a:ext cx="37135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cap="all" dirty="0">
                <a:solidFill>
                  <a:srgbClr val="FFFFFF"/>
                </a:solidFill>
                <a:latin typeface="+mj-lt"/>
              </a:rPr>
              <a:t>Flexible Benefits Plan Options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9DB1E6F-6C36-4C35-BD96-E761CD1C66C0}"/>
              </a:ext>
            </a:extLst>
          </p:cNvPr>
          <p:cNvSpPr/>
          <p:nvPr/>
        </p:nvSpPr>
        <p:spPr>
          <a:xfrm>
            <a:off x="61846" y="400111"/>
            <a:ext cx="381248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0" dirty="0">
                <a:solidFill>
                  <a:srgbClr val="FFFFFF"/>
                </a:solidFill>
                <a:effectLst/>
                <a:latin typeface="+mj-lt"/>
              </a:rPr>
              <a:t>Cigna Dental PPO &amp; DHMO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  <a:latin typeface="+mj-lt"/>
              </a:rPr>
              <a:t>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0" dirty="0">
                <a:solidFill>
                  <a:srgbClr val="FFFFFF"/>
                </a:solidFill>
                <a:effectLst/>
                <a:latin typeface="+mj-lt"/>
              </a:rPr>
              <a:t>Employee 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  <a:latin typeface="+mj-lt"/>
              </a:rPr>
              <a:t>Spouse 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0" dirty="0">
                <a:solidFill>
                  <a:srgbClr val="FFFFFF"/>
                </a:solidFill>
                <a:effectLst/>
                <a:latin typeface="+mj-lt"/>
              </a:rPr>
              <a:t>Child 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  <a:latin typeface="+mj-lt"/>
              </a:rPr>
              <a:t>Accidental Death &amp; Dismemberment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0" dirty="0">
                <a:solidFill>
                  <a:srgbClr val="FFFFFF"/>
                </a:solidFill>
                <a:effectLst/>
                <a:latin typeface="+mj-lt"/>
              </a:rPr>
              <a:t>Health Care Flexible Spending Account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0" dirty="0">
                <a:solidFill>
                  <a:srgbClr val="FFFFFF"/>
                </a:solidFill>
                <a:effectLst/>
                <a:latin typeface="+mj-lt"/>
              </a:rPr>
              <a:t>Dependent Care Flexible Spending Account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  <a:latin typeface="+mj-lt"/>
              </a:rPr>
              <a:t>Short-Term Disability (STD)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  <a:latin typeface="+mj-lt"/>
              </a:rPr>
              <a:t>Long-Term Disability (LTD)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  <a:latin typeface="+mj-lt"/>
              </a:rPr>
              <a:t>Employee and Spouse Critical Illness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  <a:latin typeface="+mj-lt"/>
              </a:rPr>
              <a:t>Employee and Spouse Critical Illness Plus (accident)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  <a:latin typeface="+mj-lt"/>
              </a:rPr>
              <a:t>Long Term 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  <a:latin typeface="+mj-lt"/>
              </a:rPr>
              <a:t>Legal Plans</a:t>
            </a:r>
          </a:p>
          <a:p>
            <a:endParaRPr lang="en-US" sz="1400" b="1" dirty="0">
              <a:solidFill>
                <a:srgbClr val="FFFFFF"/>
              </a:solidFill>
              <a:latin typeface="+mj-lt"/>
            </a:endParaRPr>
          </a:p>
          <a:p>
            <a:r>
              <a:rPr lang="en-US" sz="1400" b="1" dirty="0">
                <a:solidFill>
                  <a:srgbClr val="FFFFFF"/>
                </a:solidFill>
                <a:latin typeface="+mj-lt"/>
              </a:rPr>
              <a:t>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https://team.georgia.gov/my-benefits/</a:t>
            </a:r>
            <a:endParaRPr lang="en-US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https://doas.ga.gov/human-resources-administration/new-hire-orientation-supporting-tools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endParaRPr lang="en-US" sz="1400" b="1" dirty="0">
              <a:solidFill>
                <a:srgbClr val="FFFFFF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https://doas.ga.gov/human-resources-administration/employee-benefits-information/flexible-benefits/flexible-benefits-resources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</a:p>
          <a:p>
            <a:endParaRPr lang="en-US" sz="1400" b="1" dirty="0">
              <a:solidFill>
                <a:schemeClr val="bg1"/>
              </a:solidFill>
              <a:latin typeface="+mj-lt"/>
            </a:endParaRPr>
          </a:p>
          <a:p>
            <a:r>
              <a:rPr lang="en-US" sz="1400" b="1" dirty="0">
                <a:solidFill>
                  <a:schemeClr val="bg1"/>
                </a:solidFill>
                <a:latin typeface="+mj-lt"/>
              </a:rPr>
              <a:t>Other Programs</a:t>
            </a:r>
            <a:endParaRPr lang="en-US" sz="1400" dirty="0">
              <a:solidFill>
                <a:schemeClr val="bg1"/>
              </a:solidFill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Employee Discount Program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Employee Assistance Program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Employee Purchasing Program</a:t>
            </a:r>
            <a:endParaRPr lang="en-US" sz="1400" i="0" dirty="0">
              <a:solidFill>
                <a:srgbClr val="FFFFFF"/>
              </a:solidFill>
              <a:effectLst/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8EC0A47-5ADB-4287-B2CB-1EEBE5BEEBB2}"/>
              </a:ext>
            </a:extLst>
          </p:cNvPr>
          <p:cNvSpPr/>
          <p:nvPr/>
        </p:nvSpPr>
        <p:spPr>
          <a:xfrm rot="10800000" flipV="1">
            <a:off x="4296724" y="91311"/>
            <a:ext cx="3598552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i="0" dirty="0">
                <a:solidFill>
                  <a:srgbClr val="FFFFFF"/>
                </a:solidFill>
                <a:effectLst/>
                <a:latin typeface="+mj-lt"/>
              </a:rPr>
              <a:t>Flexible Benefits contact emails:</a:t>
            </a:r>
          </a:p>
          <a:p>
            <a:endParaRPr lang="en-US" sz="1000" b="1" dirty="0">
              <a:solidFill>
                <a:srgbClr val="FFFFFF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HRA.flexbenefits@doas.ga.gov</a:t>
            </a:r>
            <a:endParaRPr lang="en-US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Flex.emailsupport@doas.ga.gov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chemeClr val="bg1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EEDiscounts@doas.ga.gov</a:t>
            </a:r>
            <a:endParaRPr lang="en-US" sz="1400" b="0" i="0" dirty="0">
              <a:solidFill>
                <a:schemeClr val="bg1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Employee.purchasing@doas.ga.gov</a:t>
            </a:r>
            <a:endParaRPr lang="en-US" sz="1400" dirty="0">
              <a:solidFill>
                <a:schemeClr val="bg1"/>
              </a:solidFill>
            </a:endParaRPr>
          </a:p>
          <a:p>
            <a:r>
              <a:rPr lang="en-US" sz="1200" b="1" dirty="0">
                <a:solidFill>
                  <a:schemeClr val="bg1"/>
                </a:solidFill>
                <a:latin typeface="+mj-lt"/>
              </a:rPr>
              <a:t>________________________________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754213F-43EA-4588-AA2E-F5983BBCB22E}"/>
              </a:ext>
            </a:extLst>
          </p:cNvPr>
          <p:cNvSpPr/>
          <p:nvPr/>
        </p:nvSpPr>
        <p:spPr>
          <a:xfrm>
            <a:off x="4453500" y="2138026"/>
            <a:ext cx="33796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dirty="0">
              <a:solidFill>
                <a:srgbClr val="0563C1"/>
              </a:solidFill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US" sz="1400" b="0" i="0" dirty="0">
                <a:solidFill>
                  <a:schemeClr val="bg1"/>
                </a:solidFill>
                <a:effectLst/>
              </a:rPr>
              <a:t>  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F32E4A80-B16D-437A-8E6F-D260C9923C72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14" r="30476" b="9960"/>
          <a:stretch/>
        </p:blipFill>
        <p:spPr>
          <a:xfrm>
            <a:off x="8106023" y="-15343"/>
            <a:ext cx="4115764" cy="3894704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45552163-7C9D-4B66-A8AF-C30AF7980675}"/>
              </a:ext>
            </a:extLst>
          </p:cNvPr>
          <p:cNvSpPr/>
          <p:nvPr/>
        </p:nvSpPr>
        <p:spPr>
          <a:xfrm>
            <a:off x="8135814" y="3774140"/>
            <a:ext cx="39370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i="0" dirty="0">
                <a:solidFill>
                  <a:srgbClr val="333333"/>
                </a:solidFill>
                <a:effectLst/>
                <a:latin typeface="+mj-lt"/>
              </a:rPr>
              <a:t>Human Resources </a:t>
            </a:r>
          </a:p>
          <a:p>
            <a:pPr algn="ctr"/>
            <a:r>
              <a:rPr lang="en-US" sz="2800" b="1" i="0" dirty="0">
                <a:solidFill>
                  <a:srgbClr val="333333"/>
                </a:solidFill>
                <a:effectLst/>
                <a:latin typeface="+mj-lt"/>
              </a:rPr>
              <a:t>Administration</a:t>
            </a:r>
            <a:endParaRPr lang="en-US" sz="2800" dirty="0">
              <a:latin typeface="+mj-lt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0D9C548-F6B9-4DE9-9CEA-FCD855CAA0E7}"/>
              </a:ext>
            </a:extLst>
          </p:cNvPr>
          <p:cNvSpPr/>
          <p:nvPr/>
        </p:nvSpPr>
        <p:spPr>
          <a:xfrm>
            <a:off x="8655820" y="4776874"/>
            <a:ext cx="28978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+mj-lt"/>
              </a:rPr>
              <a:t>Flexible Benefits Program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5E242FC8-7492-4E30-93A9-EE28D162743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0828" y="5164864"/>
            <a:ext cx="1266155" cy="126615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4BCAA33-1023-51D4-14D5-FA8BFCA99D96}"/>
              </a:ext>
            </a:extLst>
          </p:cNvPr>
          <p:cNvSpPr txBox="1"/>
          <p:nvPr/>
        </p:nvSpPr>
        <p:spPr>
          <a:xfrm>
            <a:off x="4214949" y="1794952"/>
            <a:ext cx="3694674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</a:rPr>
              <a:t>Carla Gracen</a:t>
            </a:r>
          </a:p>
          <a:p>
            <a:r>
              <a:rPr lang="en-US" sz="1300" dirty="0">
                <a:solidFill>
                  <a:schemeClr val="bg1"/>
                </a:solidFill>
              </a:rPr>
              <a:t>Director of Compensation &amp; Benefits</a:t>
            </a:r>
          </a:p>
          <a:p>
            <a:r>
              <a:rPr lang="en-US" sz="1300" dirty="0">
                <a:solidFill>
                  <a:schemeClr val="bg1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Carla.gracen@doas.ga.gov</a:t>
            </a:r>
            <a:r>
              <a:rPr lang="en-US" sz="1300" dirty="0">
                <a:solidFill>
                  <a:schemeClr val="bg1"/>
                </a:solidFill>
              </a:rPr>
              <a:t> – (404)-651-5049</a:t>
            </a:r>
          </a:p>
          <a:p>
            <a:endParaRPr lang="en-US" sz="1300" dirty="0">
              <a:solidFill>
                <a:schemeClr val="bg1"/>
              </a:solidFill>
            </a:endParaRPr>
          </a:p>
          <a:p>
            <a:r>
              <a:rPr lang="en-US" sz="1300" dirty="0">
                <a:solidFill>
                  <a:schemeClr val="bg1"/>
                </a:solidFill>
              </a:rPr>
              <a:t>Leneequa Morris</a:t>
            </a:r>
          </a:p>
          <a:p>
            <a:r>
              <a:rPr lang="en-US" sz="1300" dirty="0">
                <a:solidFill>
                  <a:schemeClr val="bg1"/>
                </a:solidFill>
              </a:rPr>
              <a:t>Sr. Benefits Manager</a:t>
            </a:r>
          </a:p>
          <a:p>
            <a:r>
              <a:rPr lang="en-US" sz="1300" dirty="0">
                <a:solidFill>
                  <a:schemeClr val="bg1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Leneequa.morris@doas.ga.gov</a:t>
            </a:r>
            <a:r>
              <a:rPr lang="en-US" sz="1300" dirty="0">
                <a:solidFill>
                  <a:schemeClr val="bg1"/>
                </a:solidFill>
              </a:rPr>
              <a:t> – (404)-463-7049</a:t>
            </a:r>
          </a:p>
          <a:p>
            <a:endParaRPr lang="en-US" sz="1300" dirty="0">
              <a:solidFill>
                <a:schemeClr val="bg1"/>
              </a:solidFill>
            </a:endParaRPr>
          </a:p>
          <a:p>
            <a:r>
              <a:rPr lang="en-US" sz="1300" dirty="0">
                <a:solidFill>
                  <a:schemeClr val="bg1"/>
                </a:solidFill>
              </a:rPr>
              <a:t>Son Truong</a:t>
            </a:r>
          </a:p>
          <a:p>
            <a:r>
              <a:rPr lang="en-US" sz="1300" dirty="0">
                <a:solidFill>
                  <a:schemeClr val="bg1"/>
                </a:solidFill>
              </a:rPr>
              <a:t>Benefits Specialist 2</a:t>
            </a:r>
          </a:p>
          <a:p>
            <a:r>
              <a:rPr lang="en-US" sz="1300" dirty="0">
                <a:solidFill>
                  <a:schemeClr val="bg1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Son.Truong@doas.ga.gov</a:t>
            </a:r>
            <a:r>
              <a:rPr lang="en-US" sz="1300" dirty="0">
                <a:solidFill>
                  <a:schemeClr val="bg1"/>
                </a:solidFill>
              </a:rPr>
              <a:t> – (404)-463-3589</a:t>
            </a:r>
          </a:p>
          <a:p>
            <a:endParaRPr lang="en-US" sz="1300" dirty="0">
              <a:solidFill>
                <a:schemeClr val="bg1"/>
              </a:solidFill>
            </a:endParaRPr>
          </a:p>
          <a:p>
            <a:r>
              <a:rPr lang="en-US" sz="1300" dirty="0">
                <a:solidFill>
                  <a:schemeClr val="bg1"/>
                </a:solidFill>
              </a:rPr>
              <a:t>Marcie Akins</a:t>
            </a:r>
          </a:p>
          <a:p>
            <a:r>
              <a:rPr lang="en-US" sz="1300" dirty="0">
                <a:solidFill>
                  <a:schemeClr val="bg1"/>
                </a:solidFill>
              </a:rPr>
              <a:t>Benefits Specialist 2</a:t>
            </a:r>
          </a:p>
          <a:p>
            <a:r>
              <a:rPr lang="en-US" sz="1300" dirty="0">
                <a:solidFill>
                  <a:schemeClr val="bg1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Marcie.Akins@doas.ga.gov</a:t>
            </a:r>
            <a:r>
              <a:rPr lang="en-US" sz="1300" dirty="0">
                <a:solidFill>
                  <a:schemeClr val="bg1"/>
                </a:solidFill>
              </a:rPr>
              <a:t> –  (404)-463-0232</a:t>
            </a:r>
          </a:p>
          <a:p>
            <a:endParaRPr lang="en-US" sz="1300" dirty="0">
              <a:solidFill>
                <a:schemeClr val="bg1"/>
              </a:solidFill>
            </a:endParaRPr>
          </a:p>
          <a:p>
            <a:r>
              <a:rPr lang="en-US" sz="1300" dirty="0">
                <a:solidFill>
                  <a:schemeClr val="bg1"/>
                </a:solidFill>
              </a:rPr>
              <a:t>Monica Laws-Smith</a:t>
            </a:r>
          </a:p>
          <a:p>
            <a:r>
              <a:rPr lang="en-US" sz="1300" dirty="0">
                <a:solidFill>
                  <a:schemeClr val="bg1"/>
                </a:solidFill>
              </a:rPr>
              <a:t>Benefits Specialist 2</a:t>
            </a:r>
          </a:p>
          <a:p>
            <a:r>
              <a:rPr lang="en-US" sz="1300" dirty="0">
                <a:solidFill>
                  <a:schemeClr val="bg1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Monica.Laws-Smith@doas.ga.gov</a:t>
            </a:r>
            <a:r>
              <a:rPr lang="en-US" sz="1300" dirty="0">
                <a:solidFill>
                  <a:schemeClr val="bg1"/>
                </a:solidFill>
              </a:rPr>
              <a:t> –  (404)-463-4074</a:t>
            </a:r>
          </a:p>
          <a:p>
            <a:endParaRPr lang="en-US" sz="1300" dirty="0">
              <a:solidFill>
                <a:schemeClr val="bg1"/>
              </a:solidFill>
            </a:endParaRPr>
          </a:p>
          <a:p>
            <a:r>
              <a:rPr lang="en-US" sz="1300" dirty="0">
                <a:solidFill>
                  <a:schemeClr val="bg1"/>
                </a:solidFill>
              </a:rPr>
              <a:t>Barbara Heard</a:t>
            </a:r>
          </a:p>
          <a:p>
            <a:r>
              <a:rPr lang="en-US" sz="1300" dirty="0">
                <a:solidFill>
                  <a:schemeClr val="bg1"/>
                </a:solidFill>
              </a:rPr>
              <a:t>Benefits Analyst</a:t>
            </a:r>
          </a:p>
          <a:p>
            <a:r>
              <a:rPr lang="en-US" sz="1300" dirty="0">
                <a:solidFill>
                  <a:schemeClr val="bg1"/>
                </a:solidFill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Barbara.Heard@doas.ga.gov</a:t>
            </a:r>
            <a:r>
              <a:rPr lang="en-US" sz="1300" dirty="0">
                <a:solidFill>
                  <a:schemeClr val="bg1"/>
                </a:solidFill>
              </a:rPr>
              <a:t> –  (404)-463-2143</a:t>
            </a:r>
          </a:p>
        </p:txBody>
      </p:sp>
    </p:spTree>
    <p:extLst>
      <p:ext uri="{BB962C8B-B14F-4D97-AF65-F5344CB8AC3E}">
        <p14:creationId xmlns:p14="http://schemas.microsoft.com/office/powerpoint/2010/main" val="3590664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7C80B-E2D9-41B2-A7A7-9470BECAE3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FEED14-09D8-4720-AA18-69D7E3E89A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+mj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8D3DDEC-AE0C-4884-ABFD-1537E21028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96"/>
          <a:stretch/>
        </p:blipFill>
        <p:spPr>
          <a:xfrm>
            <a:off x="0" y="0"/>
            <a:ext cx="12192000" cy="3953489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18CD8D9-CBAA-43BF-9115-E98169A0CE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573318"/>
              </p:ext>
            </p:extLst>
          </p:nvPr>
        </p:nvGraphicFramePr>
        <p:xfrm>
          <a:off x="-15209" y="2038990"/>
          <a:ext cx="12222417" cy="4819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4139">
                  <a:extLst>
                    <a:ext uri="{9D8B030D-6E8A-4147-A177-3AD203B41FA5}">
                      <a16:colId xmlns:a16="http://schemas.microsoft.com/office/drawing/2014/main" val="1687258231"/>
                    </a:ext>
                  </a:extLst>
                </a:gridCol>
                <a:gridCol w="4074139">
                  <a:extLst>
                    <a:ext uri="{9D8B030D-6E8A-4147-A177-3AD203B41FA5}">
                      <a16:colId xmlns:a16="http://schemas.microsoft.com/office/drawing/2014/main" val="2430547841"/>
                    </a:ext>
                  </a:extLst>
                </a:gridCol>
                <a:gridCol w="4074139">
                  <a:extLst>
                    <a:ext uri="{9D8B030D-6E8A-4147-A177-3AD203B41FA5}">
                      <a16:colId xmlns:a16="http://schemas.microsoft.com/office/drawing/2014/main" val="2777392924"/>
                    </a:ext>
                  </a:extLst>
                </a:gridCol>
              </a:tblGrid>
              <a:tr h="40065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1008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1008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10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12051"/>
                  </a:ext>
                </a:extLst>
              </a:tr>
              <a:tr h="8124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      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17956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24E34028-D45C-4C34-9CA9-3A874E4CDAE9}"/>
              </a:ext>
            </a:extLst>
          </p:cNvPr>
          <p:cNvSpPr/>
          <p:nvPr/>
        </p:nvSpPr>
        <p:spPr>
          <a:xfrm>
            <a:off x="227192" y="2096987"/>
            <a:ext cx="3986391" cy="3921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rgbClr val="FFFFFF"/>
                </a:solidFill>
                <a:effectLst/>
                <a:latin typeface="+mj-lt"/>
              </a:rPr>
              <a:t>Flexible Benefits Program</a:t>
            </a:r>
          </a:p>
          <a:p>
            <a:endParaRPr kumimoji="0" lang="en-US" sz="1400" b="0" i="0" u="none" strike="noStrike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r>
              <a:rPr kumimoji="0" lang="en-US" sz="1400" b="0" i="0" u="none" strike="noStrike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The Flexible Benefits Program is comprised of employee paid flexible benefits that include dental, vision, life insurance, accidental death &amp; dismemberment, short-term and long-term disability, critical illness, long term care, legal plans and flexible spending accounts.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pPr marR="0" lvl="0" defTabSz="9144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1400" b="0" i="0" u="none" strike="noStrike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The Flexible Benefits Program provides employees with tax incentives because certain premiums are pre-tax</a:t>
            </a:r>
            <a:r>
              <a:rPr kumimoji="0" lang="en-US" sz="1400" b="1" i="0" u="none" strike="noStrike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, </a:t>
            </a:r>
            <a:r>
              <a:rPr kumimoji="0" lang="en-US" sz="1400" b="0" i="0" u="none" strike="noStrike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which reduces your taxable income</a:t>
            </a:r>
            <a:r>
              <a:rPr kumimoji="0" lang="en-US" sz="1400" b="1" i="0" u="none" strike="noStrike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. </a:t>
            </a:r>
          </a:p>
          <a:p>
            <a:pPr marL="285750" indent="-285750"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en-US" sz="1300" dirty="0">
                <a:solidFill>
                  <a:schemeClr val="bg1"/>
                </a:solidFill>
              </a:rPr>
              <a:t>Dental</a:t>
            </a:r>
          </a:p>
          <a:p>
            <a:pPr marL="285750" indent="-285750"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en-US" sz="1300" dirty="0">
                <a:solidFill>
                  <a:schemeClr val="bg1"/>
                </a:solidFill>
              </a:rPr>
              <a:t>Employee Life (optional)</a:t>
            </a:r>
          </a:p>
          <a:p>
            <a:pPr marL="285750" indent="-285750"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en-US" sz="1300" dirty="0">
                <a:solidFill>
                  <a:schemeClr val="bg1"/>
                </a:solidFill>
              </a:rPr>
              <a:t>Accidental Death &amp; Dismemberment</a:t>
            </a:r>
          </a:p>
          <a:p>
            <a:pPr marL="285750" indent="-285750"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en-US" sz="1300" dirty="0">
                <a:solidFill>
                  <a:schemeClr val="bg1"/>
                </a:solidFill>
              </a:rPr>
              <a:t>Flexible Spending Accounts</a:t>
            </a:r>
          </a:p>
          <a:p>
            <a:pPr marL="285750" indent="-285750"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en-US" sz="1300" dirty="0">
                <a:solidFill>
                  <a:schemeClr val="bg1"/>
                </a:solidFill>
              </a:rPr>
              <a:t>Vision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D44CBA3-3434-4BC0-9712-8B07246DCA7C}"/>
              </a:ext>
            </a:extLst>
          </p:cNvPr>
          <p:cNvSpPr/>
          <p:nvPr/>
        </p:nvSpPr>
        <p:spPr>
          <a:xfrm>
            <a:off x="4395642" y="2133867"/>
            <a:ext cx="39410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+mj-lt"/>
              </a:rPr>
              <a:t>Why Enroll in Flexible Benefits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0843E94-664B-497B-8869-74729678041B}"/>
              </a:ext>
            </a:extLst>
          </p:cNvPr>
          <p:cNvSpPr/>
          <p:nvPr/>
        </p:nvSpPr>
        <p:spPr>
          <a:xfrm>
            <a:off x="8518727" y="2185296"/>
            <a:ext cx="36732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rgbClr val="FFFFFF"/>
                </a:solidFill>
                <a:effectLst/>
                <a:latin typeface="+mj-lt"/>
              </a:rPr>
              <a:t>When and Where to Enroll </a:t>
            </a:r>
            <a:endParaRPr lang="en-US" sz="2400" dirty="0"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2067DC2-6FD6-42EF-AB88-8CE387EF6277}"/>
              </a:ext>
            </a:extLst>
          </p:cNvPr>
          <p:cNvSpPr/>
          <p:nvPr/>
        </p:nvSpPr>
        <p:spPr>
          <a:xfrm>
            <a:off x="8518728" y="2789763"/>
            <a:ext cx="337486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0" i="0" dirty="0">
                <a:solidFill>
                  <a:srgbClr val="FFFFFF"/>
                </a:solidFill>
                <a:effectLst/>
              </a:rPr>
              <a:t>Eligible employees can enroll as a new hire within 31 days of hire date, during Open Enrollment and when there is a qualifying life event (QLE). </a:t>
            </a:r>
          </a:p>
          <a:p>
            <a:endParaRPr lang="en-US" sz="1400" b="0" i="0" dirty="0">
              <a:solidFill>
                <a:srgbClr val="FFFFFF"/>
              </a:solidFill>
              <a:effectLst/>
            </a:endParaRPr>
          </a:p>
          <a:p>
            <a:r>
              <a:rPr lang="en-US" sz="1400" b="0" i="0" dirty="0">
                <a:solidFill>
                  <a:srgbClr val="FFFFFF"/>
                </a:solidFill>
                <a:effectLst/>
              </a:rPr>
              <a:t>To enroll, access the enrollment portal, GaBreeze, at </a:t>
            </a:r>
            <a:r>
              <a:rPr lang="en-US" sz="1400" b="0" i="0" dirty="0">
                <a:solidFill>
                  <a:schemeClr val="bg1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www.GaBreeze.</a:t>
            </a:r>
            <a:r>
              <a:rPr lang="en-US" sz="1400" b="0" i="0" u="sng" dirty="0">
                <a:solidFill>
                  <a:schemeClr val="bg1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</a:t>
            </a:r>
            <a:r>
              <a:rPr lang="en-US" sz="1400" b="0" i="0" u="sng" dirty="0">
                <a:solidFill>
                  <a:schemeClr val="bg1"/>
                </a:solidFill>
                <a:effectLst/>
              </a:rPr>
              <a:t>.gov</a:t>
            </a:r>
            <a:r>
              <a:rPr lang="en-US" sz="1400" b="0" i="0" dirty="0">
                <a:solidFill>
                  <a:schemeClr val="bg1"/>
                </a:solidFill>
                <a:effectLst/>
              </a:rPr>
              <a:t> </a:t>
            </a:r>
            <a:r>
              <a:rPr lang="en-US" sz="1400" b="0" i="0" dirty="0">
                <a:solidFill>
                  <a:srgbClr val="FFFFFF"/>
                </a:solidFill>
                <a:effectLst/>
              </a:rPr>
              <a:t>or call the Benefits Center at 877-342-7339.</a:t>
            </a:r>
          </a:p>
          <a:p>
            <a:endParaRPr lang="en-US" sz="1400" dirty="0">
              <a:solidFill>
                <a:srgbClr val="FFFFFF"/>
              </a:solidFill>
            </a:endParaRPr>
          </a:p>
          <a:p>
            <a:endParaRPr lang="en-US" sz="1400" b="0" i="0" dirty="0">
              <a:solidFill>
                <a:srgbClr val="FFFFFF"/>
              </a:solidFill>
              <a:effectLst/>
            </a:endParaRPr>
          </a:p>
          <a:p>
            <a:endParaRPr lang="en-US" sz="1400" dirty="0">
              <a:solidFill>
                <a:srgbClr val="FFFFFF"/>
              </a:solidFill>
            </a:endParaRPr>
          </a:p>
          <a:p>
            <a:endParaRPr lang="en-US" sz="1400" b="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51735A9-46ED-45A6-A2B9-BA5AE9D6E1DB}"/>
              </a:ext>
            </a:extLst>
          </p:cNvPr>
          <p:cNvSpPr/>
          <p:nvPr/>
        </p:nvSpPr>
        <p:spPr>
          <a:xfrm>
            <a:off x="4213583" y="2751076"/>
            <a:ext cx="412308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SzPct val="137000"/>
            </a:pPr>
            <a:r>
              <a:rPr lang="en-US" sz="1400" b="0" i="0" dirty="0">
                <a:solidFill>
                  <a:srgbClr val="FFFFFF"/>
                </a:solidFill>
                <a:effectLst/>
              </a:rPr>
              <a:t>Plan features include, but are not limited to, </a:t>
            </a:r>
          </a:p>
          <a:p>
            <a:pPr marL="285750" indent="-285750">
              <a:buSzPct val="137000"/>
              <a:buFont typeface="Wingdings" panose="05000000000000000000" pitchFamily="2" charset="2"/>
              <a:buChar char="q"/>
            </a:pPr>
            <a:endParaRPr lang="en-US" sz="1400" dirty="0">
              <a:solidFill>
                <a:srgbClr val="FFFFFF"/>
              </a:solidFill>
            </a:endParaRPr>
          </a:p>
          <a:p>
            <a:pPr marL="285750" indent="-285750">
              <a:buSzPct val="137000"/>
              <a:buFont typeface="Wingdings" panose="05000000000000000000" pitchFamily="2" charset="2"/>
              <a:buChar char="q"/>
            </a:pPr>
            <a:r>
              <a:rPr lang="en-US" sz="1400" b="0" i="0" dirty="0">
                <a:solidFill>
                  <a:srgbClr val="FFFFFF"/>
                </a:solidFill>
                <a:effectLst/>
              </a:rPr>
              <a:t>Short and Long-Term Disability – receive partial replacement income if you become disabled </a:t>
            </a:r>
          </a:p>
          <a:p>
            <a:pPr marL="285750" indent="-285750">
              <a:buSzPct val="140000"/>
              <a:buFont typeface="Wingdings" panose="05000000000000000000" pitchFamily="2" charset="2"/>
              <a:buChar char="q"/>
            </a:pPr>
            <a:endParaRPr lang="en-US" sz="1400" dirty="0">
              <a:solidFill>
                <a:srgbClr val="FFFFFF"/>
              </a:solidFill>
            </a:endParaRPr>
          </a:p>
          <a:p>
            <a:pPr marL="285750" indent="-285750">
              <a:buSzPct val="140000"/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rgbClr val="FFFFFF"/>
                </a:solidFill>
              </a:rPr>
              <a:t>Critical Illness – receive a l</a:t>
            </a:r>
            <a:r>
              <a:rPr lang="en-US" sz="1400" b="0" i="0" dirty="0">
                <a:solidFill>
                  <a:srgbClr val="FFFFFF"/>
                </a:solidFill>
                <a:effectLst/>
              </a:rPr>
              <a:t>umpsum payment if you are diagnosed with a critical illness</a:t>
            </a:r>
          </a:p>
          <a:p>
            <a:pPr marL="285750" indent="-285750">
              <a:buSzPct val="140000"/>
              <a:buFont typeface="Wingdings" panose="05000000000000000000" pitchFamily="2" charset="2"/>
              <a:buChar char="q"/>
            </a:pPr>
            <a:endParaRPr lang="en-US" sz="1400" dirty="0">
              <a:solidFill>
                <a:srgbClr val="FFFFFF"/>
              </a:solidFill>
            </a:endParaRPr>
          </a:p>
          <a:p>
            <a:pPr marL="285750" indent="-285750">
              <a:buSzPct val="140000"/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rgbClr val="FFFFFF"/>
                </a:solidFill>
              </a:rPr>
              <a:t>Life Insurance - provides</a:t>
            </a:r>
            <a:r>
              <a:rPr lang="en-US" sz="1400" b="0" i="0" dirty="0">
                <a:solidFill>
                  <a:srgbClr val="FFFFFF"/>
                </a:solidFill>
                <a:effectLst/>
              </a:rPr>
              <a:t> financial protection in the event of a death </a:t>
            </a:r>
          </a:p>
          <a:p>
            <a:pPr marL="285750" indent="-285750">
              <a:buSzPct val="140000"/>
              <a:buFont typeface="Wingdings" panose="05000000000000000000" pitchFamily="2" charset="2"/>
              <a:buChar char="q"/>
            </a:pPr>
            <a:endParaRPr lang="en-US" sz="1400" dirty="0">
              <a:solidFill>
                <a:srgbClr val="FFFFFF"/>
              </a:solidFill>
            </a:endParaRPr>
          </a:p>
          <a:p>
            <a:pPr marL="285750" indent="-285750">
              <a:buSzPct val="140000"/>
              <a:buFont typeface="Wingdings" panose="05000000000000000000" pitchFamily="2" charset="2"/>
              <a:buChar char="q"/>
            </a:pPr>
            <a:r>
              <a:rPr lang="en-US" sz="1400" b="0" i="0" dirty="0">
                <a:solidFill>
                  <a:srgbClr val="FFFFFF"/>
                </a:solidFill>
                <a:effectLst/>
              </a:rPr>
              <a:t>Legal plans – receive legal assistance</a:t>
            </a:r>
          </a:p>
        </p:txBody>
      </p:sp>
      <p:pic>
        <p:nvPicPr>
          <p:cNvPr id="8" name="Graphic 7" descr="Laptop">
            <a:extLst>
              <a:ext uri="{FF2B5EF4-FFF2-40B4-BE49-F238E27FC236}">
                <a16:creationId xmlns:a16="http://schemas.microsoft.com/office/drawing/2014/main" id="{724BE8BC-D01D-D70B-586D-A4A69979A7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42638" y="6184677"/>
            <a:ext cx="577674" cy="57767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08408D-6A13-1155-60A3-1B9BDCCD673E}"/>
              </a:ext>
            </a:extLst>
          </p:cNvPr>
          <p:cNvSpPr txBox="1"/>
          <p:nvPr/>
        </p:nvSpPr>
        <p:spPr>
          <a:xfrm>
            <a:off x="15208" y="6255640"/>
            <a:ext cx="1219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www.doas.ga.gov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0EB01A-7201-77F3-C245-1AFB505E0818}"/>
              </a:ext>
            </a:extLst>
          </p:cNvPr>
          <p:cNvSpPr txBox="1"/>
          <p:nvPr/>
        </p:nvSpPr>
        <p:spPr>
          <a:xfrm>
            <a:off x="8336668" y="4998720"/>
            <a:ext cx="402294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www.GaBreeze.ga.gov</a:t>
            </a:r>
          </a:p>
        </p:txBody>
      </p:sp>
      <p:pic>
        <p:nvPicPr>
          <p:cNvPr id="9" name="Graphic 8" descr="Laptop">
            <a:extLst>
              <a:ext uri="{FF2B5EF4-FFF2-40B4-BE49-F238E27FC236}">
                <a16:creationId xmlns:a16="http://schemas.microsoft.com/office/drawing/2014/main" id="{F1F8AD37-2990-E5CF-E845-E7BBD6BE59D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756420" y="4865222"/>
            <a:ext cx="577674" cy="57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386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4841B145C4394593D3772684AA84A4" ma:contentTypeVersion="13" ma:contentTypeDescription="Create a new document." ma:contentTypeScope="" ma:versionID="79974cfc3add001bacb68f62a7759d5f">
  <xsd:schema xmlns:xsd="http://www.w3.org/2001/XMLSchema" xmlns:xs="http://www.w3.org/2001/XMLSchema" xmlns:p="http://schemas.microsoft.com/office/2006/metadata/properties" xmlns:ns2="1711902e-254a-4b19-808e-e3de4237e121" xmlns:ns3="b392d557-6e1a-4342-b3c8-0d19b474d41f" targetNamespace="http://schemas.microsoft.com/office/2006/metadata/properties" ma:root="true" ma:fieldsID="8bebc6cf4bc76ca9d628c4b1a210bc08" ns2:_="" ns3:_="">
    <xsd:import namespace="1711902e-254a-4b19-808e-e3de4237e121"/>
    <xsd:import namespace="b392d557-6e1a-4342-b3c8-0d19b474d4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11902e-254a-4b19-808e-e3de4237e1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0d1b9b15-6ca2-435f-87bd-c880ab9116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92d557-6e1a-4342-b3c8-0d19b474d41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c1e45be-76d4-41ec-9fdf-5c6526f57865}" ma:internalName="TaxCatchAll" ma:showField="CatchAllData" ma:web="b392d557-6e1a-4342-b3c8-0d19b474d4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711902e-254a-4b19-808e-e3de4237e121">
      <Terms xmlns="http://schemas.microsoft.com/office/infopath/2007/PartnerControls"/>
    </lcf76f155ced4ddcb4097134ff3c332f>
    <TaxCatchAll xmlns="b392d557-6e1a-4342-b3c8-0d19b474d41f" xsi:nil="true"/>
  </documentManagement>
</p:properties>
</file>

<file path=customXml/itemProps1.xml><?xml version="1.0" encoding="utf-8"?>
<ds:datastoreItem xmlns:ds="http://schemas.openxmlformats.org/officeDocument/2006/customXml" ds:itemID="{4FA42840-D379-40C1-8C38-AA13E3D852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11902e-254a-4b19-808e-e3de4237e121"/>
    <ds:schemaRef ds:uri="b392d557-6e1a-4342-b3c8-0d19b474d4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6D8DFC-554F-4CC5-8125-4622F4FA47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54AF23-43C9-4C10-AB2A-419FEA222394}">
  <ds:schemaRefs>
    <ds:schemaRef ds:uri="http://schemas.microsoft.com/office/2006/metadata/properties"/>
    <ds:schemaRef ds:uri="http://schemas.microsoft.com/office/infopath/2007/PartnerControls"/>
    <ds:schemaRef ds:uri="1711902e-254a-4b19-808e-e3de4237e121"/>
    <ds:schemaRef ds:uri="b392d557-6e1a-4342-b3c8-0d19b474d41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3146</TotalTime>
  <Words>491</Words>
  <Application>Microsoft Office PowerPoint</Application>
  <PresentationFormat>Widescreen</PresentationFormat>
  <Paragraphs>92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Sharma, Apurva</dc:creator>
  <cp:lastModifiedBy>Morris, Leneequa</cp:lastModifiedBy>
  <cp:revision>53</cp:revision>
  <dcterms:created xsi:type="dcterms:W3CDTF">2018-07-05T18:36:50Z</dcterms:created>
  <dcterms:modified xsi:type="dcterms:W3CDTF">2023-06-28T15:14:45Z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0x010100194841B145C4394593D3772684AA84A4</vt:lpwstr>
  </property>
  <property fmtid="{D5CDD505-2E9C-101B-9397-08002B2CF9AE}" pid="3" name="MediaServiceImageTags">
    <vt:lpwstr/>
  </property>
</Properties>
</file>